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1" r:id="rId4"/>
    <p:sldId id="258" r:id="rId5"/>
    <p:sldId id="259" r:id="rId6"/>
    <p:sldId id="262" r:id="rId7"/>
    <p:sldId id="263" r:id="rId8"/>
    <p:sldId id="280" r:id="rId9"/>
    <p:sldId id="279" r:id="rId10"/>
    <p:sldId id="281" r:id="rId11"/>
    <p:sldId id="264" r:id="rId12"/>
    <p:sldId id="265" r:id="rId13"/>
    <p:sldId id="266" r:id="rId14"/>
    <p:sldId id="267" r:id="rId15"/>
    <p:sldId id="268" r:id="rId16"/>
    <p:sldId id="269" r:id="rId17"/>
    <p:sldId id="270" r:id="rId18"/>
    <p:sldId id="271" r:id="rId19"/>
    <p:sldId id="272" r:id="rId20"/>
    <p:sldId id="273" r:id="rId21"/>
    <p:sldId id="276" r:id="rId22"/>
    <p:sldId id="274" r:id="rId23"/>
    <p:sldId id="275" r:id="rId24"/>
    <p:sldId id="277" r:id="rId25"/>
    <p:sldId id="27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15" autoAdjust="0"/>
  </p:normalViewPr>
  <p:slideViewPr>
    <p:cSldViewPr>
      <p:cViewPr varScale="1">
        <p:scale>
          <a:sx n="74" d="100"/>
          <a:sy n="74" d="100"/>
        </p:scale>
        <p:origin x="-1038"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1E17E-5B1F-4132-BF08-6F5E8F6B8E98}" type="datetimeFigureOut">
              <a:rPr lang="ru-RU" smtClean="0"/>
              <a:pPr/>
              <a:t>11.03.2020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6D015-AD4B-4FC7-9E2A-A4C0C57E4D87}" type="slidenum">
              <a:rPr lang="ru-RU" smtClean="0"/>
              <a:pPr/>
              <a:t>‹#›</a:t>
            </a:fld>
            <a:endParaRPr lang="ru-RU"/>
          </a:p>
        </p:txBody>
      </p:sp>
    </p:spTree>
    <p:extLst>
      <p:ext uri="{BB962C8B-B14F-4D97-AF65-F5344CB8AC3E}">
        <p14:creationId xmlns="" xmlns:p14="http://schemas.microsoft.com/office/powerpoint/2010/main" val="416849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86D015-AD4B-4FC7-9E2A-A4C0C57E4D87}" type="slidenum">
              <a:rPr lang="ru-RU" smtClean="0"/>
              <a:pPr/>
              <a:t>6</a:t>
            </a:fld>
            <a:endParaRPr lang="ru-RU"/>
          </a:p>
        </p:txBody>
      </p:sp>
    </p:spTree>
    <p:extLst>
      <p:ext uri="{BB962C8B-B14F-4D97-AF65-F5344CB8AC3E}">
        <p14:creationId xmlns="" xmlns:p14="http://schemas.microsoft.com/office/powerpoint/2010/main" val="151584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86D015-AD4B-4FC7-9E2A-A4C0C57E4D87}" type="slidenum">
              <a:rPr lang="ru-RU" smtClean="0"/>
              <a:pPr/>
              <a:t>16</a:t>
            </a:fld>
            <a:endParaRPr lang="ru-RU"/>
          </a:p>
        </p:txBody>
      </p:sp>
    </p:spTree>
    <p:extLst>
      <p:ext uri="{BB962C8B-B14F-4D97-AF65-F5344CB8AC3E}">
        <p14:creationId xmlns="" xmlns:p14="http://schemas.microsoft.com/office/powerpoint/2010/main" val="1004519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1284513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3757520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716261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198675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480603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389089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8052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130696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420265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109063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7C4575E-9E61-4816-8032-433E98E6E1C5}"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2125146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4575E-9E61-4816-8032-433E98E6E1C5}" type="datetimeFigureOut">
              <a:rPr lang="ru-RU" smtClean="0"/>
              <a:pPr/>
              <a:t>11.03.2020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B7D43-ADA3-4106-A5AB-C94008BD7408}" type="slidenum">
              <a:rPr lang="ru-RU" smtClean="0"/>
              <a:pPr/>
              <a:t>‹#›</a:t>
            </a:fld>
            <a:endParaRPr lang="ru-RU"/>
          </a:p>
        </p:txBody>
      </p:sp>
    </p:spTree>
    <p:extLst>
      <p:ext uri="{BB962C8B-B14F-4D97-AF65-F5344CB8AC3E}">
        <p14:creationId xmlns="" xmlns:p14="http://schemas.microsoft.com/office/powerpoint/2010/main" val="1139233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135" y="-15822"/>
            <a:ext cx="9165096" cy="68738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p:txBody>
          <a:bodyPr/>
          <a:lstStyle/>
          <a:p>
            <a:r>
              <a:rPr lang="kk-KZ" b="1" i="1" dirty="0" smtClean="0">
                <a:effectLst>
                  <a:outerShdw blurRad="38100" dist="38100" dir="2700000" algn="tl">
                    <a:srgbClr val="000000">
                      <a:alpha val="43137"/>
                    </a:srgbClr>
                  </a:outerShdw>
                </a:effectLst>
                <a:latin typeface="Times New Roman" pitchFamily="18" charset="0"/>
                <a:cs typeface="Times New Roman" pitchFamily="18" charset="0"/>
              </a:rPr>
              <a:t>Шәкәрім Құдайбердіұлы </a:t>
            </a:r>
            <a:br>
              <a:rPr lang="kk-KZ" b="1" i="1" dirty="0" smtClean="0">
                <a:effectLst>
                  <a:outerShdw blurRad="38100" dist="38100" dir="2700000" algn="tl">
                    <a:srgbClr val="000000">
                      <a:alpha val="43137"/>
                    </a:srgbClr>
                  </a:outerShdw>
                </a:effectLst>
                <a:latin typeface="Times New Roman" pitchFamily="18" charset="0"/>
                <a:cs typeface="Times New Roman" pitchFamily="18" charset="0"/>
              </a:rPr>
            </a:br>
            <a:r>
              <a:rPr lang="kk-KZ" b="1" i="1" dirty="0" smtClean="0">
                <a:effectLst>
                  <a:outerShdw blurRad="38100" dist="38100" dir="2700000" algn="tl">
                    <a:srgbClr val="000000">
                      <a:alpha val="43137"/>
                    </a:srgbClr>
                  </a:outerShdw>
                </a:effectLst>
                <a:latin typeface="Times New Roman" pitchFamily="18" charset="0"/>
                <a:cs typeface="Times New Roman" pitchFamily="18" charset="0"/>
              </a:rPr>
              <a:t>«Үш анық»</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Подзаголовок 3"/>
          <p:cNvSpPr>
            <a:spLocks noGrp="1"/>
          </p:cNvSpPr>
          <p:nvPr>
            <p:ph type="subTitle" idx="1"/>
          </p:nvPr>
        </p:nvSpPr>
        <p:spPr/>
        <p:txBody>
          <a:bodyPr/>
          <a:lstStyle/>
          <a:p>
            <a:r>
              <a:rPr lang="kk-KZ" b="1" i="1" dirty="0" smtClean="0">
                <a:solidFill>
                  <a:schemeClr val="tx1"/>
                </a:solidFill>
                <a:latin typeface="Times New Roman" pitchFamily="18" charset="0"/>
                <a:cs typeface="Times New Roman" pitchFamily="18" charset="0"/>
              </a:rPr>
              <a:t>Аға оқытушы Әлтаева Н.С.</a:t>
            </a:r>
            <a:endParaRPr lang="ru-RU" b="1" i="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780499100"/>
      </p:ext>
    </p:extLst>
  </p:cSld>
  <p:clrMapOvr>
    <a:masterClrMapping/>
  </p:clrMapOvr>
  <mc:AlternateContent xmlns:mc="http://schemas.openxmlformats.org/markup-compatibility/2006">
    <mc:Choice xmlns="" xmlns:p14="http://schemas.microsoft.com/office/powerpoint/2010/main" Requires="p14">
      <p:transition spd="slow" p14:dur="20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929"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23528" y="1340768"/>
            <a:ext cx="6264696" cy="4785395"/>
          </a:xfrm>
        </p:spPr>
        <p:txBody>
          <a:bodyPr/>
          <a:lstStyle/>
          <a:p>
            <a:pPr marL="0" indent="0" algn="ctr">
              <a:buNone/>
            </a:pPr>
            <a:r>
              <a:rPr lang="ru-RU" dirty="0" smtClean="0"/>
              <a:t>	</a:t>
            </a:r>
            <a:r>
              <a:rPr lang="ru-RU" sz="4400" b="1" i="1" dirty="0" err="1" smtClean="0">
                <a:effectLst>
                  <a:outerShdw blurRad="38100" dist="38100" dir="2700000" algn="tl">
                    <a:srgbClr val="000000">
                      <a:alpha val="43137"/>
                    </a:srgbClr>
                  </a:outerShdw>
                </a:effectLst>
                <a:latin typeface="Times New Roman" pitchFamily="18" charset="0"/>
                <a:cs typeface="Times New Roman" pitchFamily="18" charset="0"/>
              </a:rPr>
              <a:t>Нұр</a:t>
            </a:r>
            <a:r>
              <a:rPr lang="ru-RU" sz="44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жарық</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Нұр</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күннен</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не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оттан</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шықса</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да,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жан</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жағының</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бәріне</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күлтеленіп</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шығады</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522604823"/>
      </p:ext>
    </p:extLst>
  </p:cSld>
  <p:clrMapOvr>
    <a:masterClrMapping/>
  </p:clrMapOvr>
  <mc:AlternateContent xmlns:mc="http://schemas.openxmlformats.org/markup-compatibility/2006">
    <mc:Choice xmlns="" xmlns:p14="http://schemas.microsoft.com/office/powerpoint/2010/main" Requires="p14">
      <p:transition spd="slow" p14:dur="20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3999" cy="68681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07504" y="6085"/>
            <a:ext cx="8856984" cy="1143000"/>
          </a:xfrm>
        </p:spPr>
        <p:txBody>
          <a:bodyPr>
            <a:noAutofit/>
          </a:bodyPr>
          <a:lstStyle/>
          <a:p>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Қайта</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айналыс</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жолы</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(І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дәлел</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48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Стрелка вправо 5"/>
          <p:cNvSpPr/>
          <p:nvPr/>
        </p:nvSpPr>
        <p:spPr>
          <a:xfrm>
            <a:off x="2915816" y="5167070"/>
            <a:ext cx="432048" cy="43204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4" name="Стрелка вниз 3"/>
          <p:cNvSpPr/>
          <p:nvPr/>
        </p:nvSpPr>
        <p:spPr>
          <a:xfrm>
            <a:off x="978563" y="3466525"/>
            <a:ext cx="1008112" cy="1512168"/>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5" name="Стрелка вправо 4"/>
          <p:cNvSpPr/>
          <p:nvPr/>
        </p:nvSpPr>
        <p:spPr>
          <a:xfrm>
            <a:off x="1173288" y="5167070"/>
            <a:ext cx="432048" cy="43204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8" name="TextBox 7"/>
          <p:cNvSpPr txBox="1"/>
          <p:nvPr/>
        </p:nvSpPr>
        <p:spPr>
          <a:xfrm>
            <a:off x="467544" y="1196752"/>
            <a:ext cx="8064896" cy="4832092"/>
          </a:xfrm>
          <a:prstGeom prst="rect">
            <a:avLst/>
          </a:prstGeom>
          <a:noFill/>
        </p:spPr>
        <p:txBody>
          <a:bodyPr wrap="square" rtlCol="0">
            <a:spAutoFit/>
          </a:bodyPr>
          <a:lstStyle/>
          <a:p>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Барлық</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нәрсенің</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түп</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себебі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бұрыннан</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бар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қуатты</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дене</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(сила вещества)--атом </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Әр</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нәрсені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өсіп</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өндіретін</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сол,дүниеде</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еш</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нәрсе</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жоғалмайды,бірақ</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өзгереді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Әр</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Планета,Жер,Күн,Ай</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болсын</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басында</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8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sz="28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sz="28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sz="2800" b="1" i="1" dirty="0">
              <a:effectLst>
                <a:outerShdw blurRad="38100" dist="38100" dir="2700000" algn="tl">
                  <a:srgbClr val="000000">
                    <a:alpha val="43137"/>
                  </a:srgbClr>
                </a:outerShdw>
              </a:effectLst>
              <a:latin typeface="Times New Roman" pitchFamily="18" charset="0"/>
              <a:cs typeface="Times New Roman" pitchFamily="18" charset="0"/>
            </a:endParaRPr>
          </a:p>
          <a:p>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Газ       </a:t>
            </a:r>
            <a:r>
              <a:rPr lang="ru-RU" sz="2800" b="1" i="1" dirty="0" err="1" smtClean="0">
                <a:effectLst>
                  <a:outerShdw blurRad="38100" dist="38100" dir="2700000" algn="tl">
                    <a:srgbClr val="000000">
                      <a:alpha val="43137"/>
                    </a:srgbClr>
                  </a:outerShdw>
                </a:effectLst>
                <a:latin typeface="Times New Roman" pitchFamily="18" charset="0"/>
                <a:cs typeface="Times New Roman" pitchFamily="18" charset="0"/>
              </a:rPr>
              <a:t>түтін</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smtClean="0">
                <a:effectLst>
                  <a:outerShdw blurRad="38100" dist="38100" dir="2700000" algn="tl">
                    <a:srgbClr val="000000">
                      <a:alpha val="43137"/>
                    </a:srgbClr>
                  </a:outerShdw>
                </a:effectLst>
                <a:latin typeface="Times New Roman" pitchFamily="18" charset="0"/>
                <a:cs typeface="Times New Roman" pitchFamily="18" charset="0"/>
              </a:rPr>
              <a:t>жалын</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болып</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кейіннен</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қатты</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денеге</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айналады</a:t>
            </a:r>
            <a:endParaRPr lang="ru-RU" sz="28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118178269"/>
      </p:ext>
    </p:extLst>
  </p:cSld>
  <p:clrMapOvr>
    <a:masterClrMapping/>
  </p:clrMapOvr>
  <mc:AlternateContent xmlns:mc="http://schemas.openxmlformats.org/markup-compatibility/2006">
    <mc:Choice xmlns="" xmlns:p14="http://schemas.microsoft.com/office/powerpoint/2010/main" Requires="p14">
      <p:transition spd="slow" p14:dur="20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19681"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79512" y="0"/>
            <a:ext cx="8784976" cy="1228998"/>
          </a:xfrm>
        </p:spPr>
        <p:txBody>
          <a:bodyPr>
            <a:normAutofit/>
          </a:bodyPr>
          <a:lstStyle/>
          <a:p>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Жаратылыс</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жолы</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(ІІ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дәлел</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48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457200" y="1600200"/>
            <a:ext cx="8363272" cy="4525963"/>
          </a:xfrm>
        </p:spPr>
        <p:txBody>
          <a:bodyPr>
            <a:normAutofit/>
          </a:bodyPr>
          <a:lstStyle/>
          <a:p>
            <a:pPr marL="0" indent="0">
              <a:buNone/>
            </a:pPr>
            <a:r>
              <a:rPr lang="ru-RU" b="1" dirty="0"/>
              <a:t> </a:t>
            </a:r>
            <a:r>
              <a:rPr lang="ru-RU" dirty="0" smtClean="0"/>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Барлықтың</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бәрін</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бар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қылып</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тұрған</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Жаратылыс</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жолы</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br>
              <a:rPr lang="ru-RU" sz="4000" b="1" i="1" dirty="0">
                <a:effectLst>
                  <a:outerShdw blurRad="38100" dist="38100" dir="2700000" algn="tl">
                    <a:srgbClr val="000000">
                      <a:alpha val="43137"/>
                    </a:srgbClr>
                  </a:outerShdw>
                </a:effectLst>
                <a:latin typeface="Times New Roman" pitchFamily="18" charset="0"/>
                <a:cs typeface="Times New Roman" pitchFamily="18" charset="0"/>
              </a:rPr>
            </a:b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Философ ЛИТЕРИЕ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сөзі</a:t>
            </a:r>
            <a:endParaRPr lang="ru-RU" sz="4000" b="1" i="1" dirty="0">
              <a:effectLst>
                <a:outerShdw blurRad="38100" dist="38100" dir="2700000" algn="tl">
                  <a:srgbClr val="000000">
                    <a:alpha val="43137"/>
                  </a:srgbClr>
                </a:outerShdw>
              </a:effectLst>
              <a:latin typeface="Times New Roman" pitchFamily="18" charset="0"/>
              <a:cs typeface="Times New Roman" pitchFamily="18" charset="0"/>
            </a:endParaRPr>
          </a:p>
          <a:p>
            <a:pPr marL="0" indent="0">
              <a:buNone/>
            </a:pPr>
            <a:endParaRPr lang="ru-RU" sz="4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960534332"/>
      </p:ext>
    </p:extLst>
  </p:cSld>
  <p:clrMapOvr>
    <a:masterClrMapping/>
  </p:clrMapOvr>
  <mc:AlternateContent xmlns:mc="http://schemas.openxmlformats.org/markup-compatibility/2006">
    <mc:Choice xmlns="" xmlns:p14="http://schemas.microsoft.com/office/powerpoint/2010/main" Requires="p14">
      <p:transition spd="slow" p14:dur="2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771" y="-684599"/>
            <a:ext cx="9144000" cy="75425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07504" y="1124744"/>
            <a:ext cx="8579296" cy="5112568"/>
          </a:xfrm>
        </p:spPr>
        <p:txBody>
          <a:bodyPr/>
          <a:lstStyle/>
          <a:p>
            <a:pPr marL="0" indent="0">
              <a:buNone/>
            </a:pPr>
            <a:r>
              <a:rPr lang="ru-RU" b="1" i="1" dirty="0" smtClean="0">
                <a:effectLst>
                  <a:outerShdw blurRad="38100" dist="38100" dir="2700000" algn="tl">
                    <a:srgbClr val="000000">
                      <a:alpha val="43137"/>
                    </a:srgbClr>
                  </a:outerShdw>
                </a:effectLst>
              </a:rPr>
              <a:t>	</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Бар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нәрсе</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өздігінен</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жаратылып</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жатқан</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соң,жаратушы</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деген</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жоқ</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1)</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Құрғақтағы</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600" b="1" i="1" dirty="0" smtClean="0">
                <a:effectLst>
                  <a:outerShdw blurRad="38100" dist="38100" dir="2700000" algn="tl">
                    <a:srgbClr val="000000">
                      <a:alpha val="43137"/>
                    </a:srgbClr>
                  </a:outerShdw>
                </a:effectLst>
                <a:latin typeface="Times New Roman" pitchFamily="18" charset="0"/>
                <a:cs typeface="Times New Roman" pitchFamily="18" charset="0"/>
              </a:rPr>
              <a:t>x</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айуандар</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2)</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адамдар</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3)</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өсімдіктер</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4)</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құстар</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p>
          <a:p>
            <a:pPr marL="0" indent="0">
              <a:buNone/>
            </a:pP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бәрі</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теңізден</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туған</a:t>
            </a:r>
            <a:endParaRPr lang="ru-RU" sz="36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Заголовок 1"/>
          <p:cNvSpPr>
            <a:spLocks noGrp="1"/>
          </p:cNvSpPr>
          <p:nvPr>
            <p:ph type="title"/>
          </p:nvPr>
        </p:nvSpPr>
        <p:spPr>
          <a:xfrm>
            <a:off x="107437" y="23664"/>
            <a:ext cx="9036496" cy="1012974"/>
          </a:xfrm>
        </p:spPr>
        <p:txBody>
          <a:bodyPr>
            <a:noAutofit/>
          </a:bodyPr>
          <a:lstStyle/>
          <a:p>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Тұқымдастық</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жолы</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(ІІІ </a:t>
            </a:r>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дәлел</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48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959440684"/>
      </p:ext>
    </p:extLst>
  </p:cSld>
  <p:clrMapOvr>
    <a:masterClrMapping/>
  </p:clrMapOvr>
  <mc:AlternateContent xmlns:mc="http://schemas.openxmlformats.org/markup-compatibility/2006">
    <mc:Choice xmlns="" xmlns:p14="http://schemas.microsoft.com/office/powerpoint/2010/main"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3530" y="0"/>
            <a:ext cx="9267530" cy="68883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07504" y="1196752"/>
            <a:ext cx="8928992" cy="4929411"/>
          </a:xfrm>
        </p:spPr>
        <p:txBody>
          <a:bodyPr>
            <a:normAutofit/>
          </a:bodyPr>
          <a:lstStyle/>
          <a:p>
            <a:pPr marL="0" indent="0">
              <a:buNone/>
            </a:pP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endParaRPr lang="ru-RU" sz="3600" b="1" i="1" dirty="0" smtClean="0">
              <a:effectLst>
                <a:outerShdw blurRad="38100" dist="38100" dir="2700000" algn="tl">
                  <a:srgbClr val="000000">
                    <a:alpha val="43137"/>
                  </a:srgbClr>
                </a:outerShdw>
              </a:effectLst>
              <a:latin typeface="Times New Roman" pitchFamily="18" charset="0"/>
              <a:cs typeface="Times New Roman" pitchFamily="18" charset="0"/>
            </a:endParaRPr>
          </a:p>
          <a:p>
            <a:pPr marL="0" indent="0">
              <a:buNone/>
            </a:pP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Біз</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әр</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нәрсені</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денедегі</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сезімімізбен</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білеміз</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БІЛІП </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ЖАРАТУШЫ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жоқ</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p>
          <a:p>
            <a:pPr marL="0" indent="0">
              <a:buNone/>
            </a:pP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Бю</a:t>
            </a:r>
            <a:r>
              <a:rPr lang="en-US" sz="4000" b="1" i="1" dirty="0">
                <a:effectLst>
                  <a:outerShdw blurRad="38100" dist="38100" dir="2700000" algn="tl">
                    <a:srgbClr val="000000">
                      <a:alpha val="43137"/>
                    </a:srgbClr>
                  </a:outerShdw>
                </a:effectLst>
                <a:latin typeface="Times New Roman" pitchFamily="18" charset="0"/>
                <a:cs typeface="Times New Roman" pitchFamily="18" charset="0"/>
              </a:rPr>
              <a:t>x</a:t>
            </a:r>
            <a:r>
              <a:rPr lang="ru-RU" sz="4000" b="1" i="1" dirty="0" err="1">
                <a:effectLst>
                  <a:outerShdw blurRad="38100" dist="38100" dir="2700000" algn="tl">
                    <a:srgbClr val="000000">
                      <a:alpha val="43137"/>
                    </a:srgbClr>
                  </a:outerShdw>
                </a:effectLst>
                <a:latin typeface="Times New Roman" pitchFamily="18" charset="0"/>
                <a:cs typeface="Times New Roman" pitchFamily="18" charset="0"/>
              </a:rPr>
              <a:t>нер</a:t>
            </a:r>
            <a:r>
              <a:rPr lang="ru-RU" sz="4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сөзі</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4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Заголовок 1"/>
          <p:cNvSpPr>
            <a:spLocks noGrp="1"/>
          </p:cNvSpPr>
          <p:nvPr>
            <p:ph type="title"/>
          </p:nvPr>
        </p:nvSpPr>
        <p:spPr>
          <a:xfrm>
            <a:off x="467544" y="32048"/>
            <a:ext cx="8229600" cy="1143000"/>
          </a:xfrm>
        </p:spPr>
        <p:txBody>
          <a:bodyPr>
            <a:normAutofit/>
          </a:bodyPr>
          <a:lstStyle/>
          <a:p>
            <a:r>
              <a:rPr lang="ru-RU" sz="4800" b="1" dirty="0" err="1" smtClean="0">
                <a:effectLst>
                  <a:outerShdw blurRad="38100" dist="38100" dir="2700000" algn="tl">
                    <a:srgbClr val="000000">
                      <a:alpha val="43137"/>
                    </a:srgbClr>
                  </a:outerShdw>
                </a:effectLst>
                <a:latin typeface="Times New Roman" pitchFamily="18" charset="0"/>
                <a:cs typeface="Times New Roman" pitchFamily="18" charset="0"/>
              </a:rPr>
              <a:t>Дене</a:t>
            </a:r>
            <a:r>
              <a:rPr lang="ru-RU" sz="4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800" b="1" dirty="0" err="1" smtClean="0">
                <a:effectLst>
                  <a:outerShdw blurRad="38100" dist="38100" dir="2700000" algn="tl">
                    <a:srgbClr val="000000">
                      <a:alpha val="43137"/>
                    </a:srgbClr>
                  </a:outerShdw>
                </a:effectLst>
                <a:latin typeface="Times New Roman" pitchFamily="18" charset="0"/>
                <a:cs typeface="Times New Roman" pitchFamily="18" charset="0"/>
              </a:rPr>
              <a:t>сезімі</a:t>
            </a:r>
            <a:r>
              <a:rPr lang="ru-RU" sz="4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4800" b="1" dirty="0" smtClean="0">
                <a:effectLst>
                  <a:outerShdw blurRad="38100" dist="38100" dir="2700000" algn="tl">
                    <a:srgbClr val="000000">
                      <a:alpha val="43137"/>
                    </a:srgbClr>
                  </a:outerShdw>
                </a:effectLst>
                <a:latin typeface="Times New Roman" pitchFamily="18" charset="0"/>
                <a:cs typeface="Times New Roman" pitchFamily="18" charset="0"/>
              </a:rPr>
              <a:t>IV</a:t>
            </a:r>
            <a:r>
              <a:rPr lang="ru-RU" sz="4800" b="1" dirty="0" err="1" smtClean="0">
                <a:effectLst>
                  <a:outerShdw blurRad="38100" dist="38100" dir="2700000" algn="tl">
                    <a:srgbClr val="000000">
                      <a:alpha val="43137"/>
                    </a:srgbClr>
                  </a:outerShdw>
                </a:effectLst>
                <a:latin typeface="Times New Roman" pitchFamily="18" charset="0"/>
                <a:cs typeface="Times New Roman" pitchFamily="18" charset="0"/>
              </a:rPr>
              <a:t>дәлел</a:t>
            </a:r>
            <a:r>
              <a:rPr lang="ru-RU" sz="4800" b="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3391811"/>
      </p:ext>
    </p:extLst>
  </p:cSld>
  <p:clrMapOvr>
    <a:masterClrMapping/>
  </p:clrMapOvr>
  <mc:AlternateContent xmlns:mc="http://schemas.openxmlformats.org/markup-compatibility/2006">
    <mc:Choice xmlns="" xmlns:p14="http://schemas.microsoft.com/office/powerpoint/2010/main" Requires="p14">
      <p:transition spd="slow" p14:dur="2000">
        <p14:honeycomb/>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57200" y="1484784"/>
            <a:ext cx="5842992" cy="5040560"/>
          </a:xfrm>
        </p:spPr>
        <p:txBody>
          <a:bodyPr>
            <a:normAutofit/>
          </a:bodyPr>
          <a:lstStyle/>
          <a:p>
            <a:pPr marL="0" indent="0">
              <a:buNone/>
            </a:pPr>
            <a:r>
              <a:rPr lang="ru-RU" dirty="0" smtClean="0"/>
              <a:t/>
            </a:r>
            <a:br>
              <a:rPr lang="ru-RU" dirty="0" smtClean="0"/>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Бұл</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дүниедегі</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зат</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жануарлардың</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барлығының</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en-US" sz="3600" b="1" i="1" dirty="0">
                <a:effectLst>
                  <a:outerShdw blurRad="38100" dist="38100" dir="2700000" algn="tl">
                    <a:srgbClr val="000000">
                      <a:alpha val="43137"/>
                    </a:srgbClr>
                  </a:outerShdw>
                </a:effectLst>
                <a:latin typeface="Times New Roman" pitchFamily="18" charset="0"/>
                <a:cs typeface="Times New Roman" pitchFamily="18" charset="0"/>
              </a:rPr>
              <a:t>ə</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ртүрлі</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екені</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жайлы</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Құдайдың</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жоқтығы</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a:effectLst>
                  <a:outerShdw blurRad="38100" dist="38100" dir="2700000" algn="tl">
                    <a:srgbClr val="000000">
                      <a:alpha val="43137"/>
                    </a:srgbClr>
                  </a:outerShdw>
                </a:effectLst>
                <a:latin typeface="Times New Roman" pitchFamily="18" charset="0"/>
                <a:cs typeface="Times New Roman" pitchFamily="18" charset="0"/>
              </a:rPr>
              <a:t>жайлы</a:t>
            </a:r>
            <a:r>
              <a:rPr lang="ru-RU" sz="36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жазылған</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p>
          <a:p>
            <a:pPr marL="0" indent="0">
              <a:buNone/>
            </a:pP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Демокрит</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effectLst>
                  <a:outerShdw blurRad="38100" dist="38100" dir="2700000" algn="tl">
                    <a:srgbClr val="000000">
                      <a:alpha val="43137"/>
                    </a:srgbClr>
                  </a:outerShdw>
                </a:effectLst>
                <a:latin typeface="Times New Roman" pitchFamily="18" charset="0"/>
                <a:cs typeface="Times New Roman" pitchFamily="18" charset="0"/>
              </a:rPr>
              <a:t>сөзі</a:t>
            </a:r>
            <a:r>
              <a:rPr lang="ru-RU" sz="36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36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Заголовок 1"/>
          <p:cNvSpPr>
            <a:spLocks noGrp="1"/>
          </p:cNvSpPr>
          <p:nvPr>
            <p:ph type="title"/>
          </p:nvPr>
        </p:nvSpPr>
        <p:spPr>
          <a:xfrm>
            <a:off x="467544" y="0"/>
            <a:ext cx="8229600" cy="1143000"/>
          </a:xfrm>
        </p:spPr>
        <p:txBody>
          <a:bodyPr>
            <a:normAutofit/>
          </a:bodyPr>
          <a:lstStyle/>
          <a:p>
            <a:r>
              <a:rPr lang="en-US" sz="6000" b="1" i="1" dirty="0" smtClean="0">
                <a:effectLst>
                  <a:outerShdw blurRad="38100" dist="38100" dir="2700000" algn="tl">
                    <a:srgbClr val="000000">
                      <a:alpha val="43137"/>
                    </a:srgbClr>
                  </a:outerShdw>
                </a:effectLst>
                <a:latin typeface="Times New Roman" pitchFamily="18" charset="0"/>
                <a:cs typeface="Times New Roman" pitchFamily="18" charset="0"/>
              </a:rPr>
              <a:t>Ə</a:t>
            </a:r>
            <a:r>
              <a:rPr lang="ru-RU" sz="6000" b="1" i="1" dirty="0" err="1" smtClean="0">
                <a:effectLst>
                  <a:outerShdw blurRad="38100" dist="38100" dir="2700000" algn="tl">
                    <a:srgbClr val="000000">
                      <a:alpha val="43137"/>
                    </a:srgbClr>
                  </a:outerShdw>
                </a:effectLst>
                <a:latin typeface="Times New Roman" pitchFamily="18" charset="0"/>
                <a:cs typeface="Times New Roman" pitchFamily="18" charset="0"/>
              </a:rPr>
              <a:t>ртүрлілік</a:t>
            </a:r>
            <a:endParaRPr lang="ru-RU" sz="6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474616554"/>
      </p:ext>
    </p:extLst>
  </p:cSld>
  <p:clrMapOvr>
    <a:masterClrMapping/>
  </p:clrMapOvr>
  <mc:AlternateContent xmlns:mc="http://schemas.openxmlformats.org/markup-compatibility/2006">
    <mc:Choice xmlns="" xmlns:p14="http://schemas.microsoft.com/office/powerpoint/2010/main" Requires="p14">
      <p:transition spd="slow" p14:dur="2000">
        <p14:prism dir="u"/>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67088" y="-10036496"/>
            <a:ext cx="8733510" cy="58068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1751" y="0"/>
            <a:ext cx="9250312" cy="68431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835696" y="1412776"/>
            <a:ext cx="6912768" cy="5112568"/>
          </a:xfrm>
        </p:spPr>
        <p:txBody>
          <a:bodyPr/>
          <a:lstStyle/>
          <a:p>
            <a:pPr marL="0" indent="0">
              <a:buNone/>
            </a:pPr>
            <a:r>
              <a:rPr lang="ru-RU" dirty="0"/>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Құдай</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жоқ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көзқарасының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ескіре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бастауы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жайлы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Жаңадан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адамзат</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тарихына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телепатия, спиритизм,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магнитизм</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түсініктерінің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пайда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болып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кең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тарай</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бастауы</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 name="Заголовок 1"/>
          <p:cNvSpPr>
            <a:spLocks noGrp="1"/>
          </p:cNvSpPr>
          <p:nvPr>
            <p:ph type="title"/>
          </p:nvPr>
        </p:nvSpPr>
        <p:spPr>
          <a:xfrm>
            <a:off x="467544" y="44624"/>
            <a:ext cx="8229600" cy="1143000"/>
          </a:xfrm>
        </p:spPr>
        <p:txBody>
          <a:bodyPr>
            <a:normAutofit/>
          </a:bodyPr>
          <a:lstStyle/>
          <a:p>
            <a:r>
              <a:rPr lang="ru-RU" sz="6000" b="1" i="1" dirty="0" smtClean="0">
                <a:effectLst>
                  <a:outerShdw blurRad="38100" dist="38100" dir="2700000" algn="tl">
                    <a:srgbClr val="000000">
                      <a:alpha val="43137"/>
                    </a:srgbClr>
                  </a:outerShdw>
                </a:effectLst>
                <a:latin typeface="Times New Roman" pitchFamily="18" charset="0"/>
                <a:cs typeface="Times New Roman" pitchFamily="18" charset="0"/>
              </a:rPr>
              <a:t>Метафизика</a:t>
            </a:r>
            <a:endParaRPr lang="ru-RU" sz="6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934900976"/>
      </p:ext>
    </p:extLst>
  </p:cSld>
  <p:clrMapOvr>
    <a:masterClrMapping/>
  </p:clrMapOvr>
  <mc:AlternateContent xmlns:mc="http://schemas.openxmlformats.org/markup-compatibility/2006">
    <mc:Choice xmlns="" xmlns:p14="http://schemas.microsoft.com/office/powerpoint/2010/main" Requires="p14">
      <p:transition spd="slow" p14:dur="2000">
        <p14:shred/>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882" y="0"/>
            <a:ext cx="9084501" cy="68133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828664" y="2132857"/>
            <a:ext cx="7055704" cy="2952328"/>
          </a:xfrm>
        </p:spPr>
        <p:txBody>
          <a:bodyPr/>
          <a:lstStyle/>
          <a:p>
            <a:pPr marL="0" indent="0">
              <a:buNone/>
            </a:pP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Жан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жоқ</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деген</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рухты</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жоқ</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деген</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түсініктерге</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қарсы</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көзқарас</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тұжырымдамалардың</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айтылуы</a:t>
            </a:r>
            <a:r>
              <a:rPr lang="ru-RU" sz="36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36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Заголовок 1"/>
          <p:cNvSpPr>
            <a:spLocks noGrp="1"/>
          </p:cNvSpPr>
          <p:nvPr>
            <p:ph type="title"/>
          </p:nvPr>
        </p:nvSpPr>
        <p:spPr>
          <a:xfrm>
            <a:off x="427448" y="692696"/>
            <a:ext cx="8229600" cy="1143000"/>
          </a:xfrm>
        </p:spPr>
        <p:txBody>
          <a:bodyPr>
            <a:normAutofit/>
          </a:bodyPr>
          <a:lstStyle/>
          <a:p>
            <a:r>
              <a:rPr lang="ru-RU" sz="60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Жан мен </a:t>
            </a:r>
            <a:r>
              <a:rPr lang="ru-RU" sz="60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рух</a:t>
            </a:r>
            <a:endParaRPr lang="ru-RU" sz="60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085888800"/>
      </p:ext>
    </p:extLst>
  </p:cSld>
  <p:clrMapOvr>
    <a:masterClrMapping/>
  </p:clrMapOvr>
  <mc:AlternateContent xmlns:mc="http://schemas.openxmlformats.org/markup-compatibility/2006">
    <mc:Choice xmlns="" xmlns:p14="http://schemas.microsoft.com/office/powerpoint/2010/main" Requires="p14">
      <p:transition spd="slow" p14:dur="2000">
        <p14:doors dir="vert"/>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60" y="-6695"/>
            <a:ext cx="9137240" cy="68529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611560" y="5517232"/>
            <a:ext cx="8229600" cy="1143000"/>
          </a:xfrm>
        </p:spPr>
        <p:txBody>
          <a:bodyPr>
            <a:noAutofit/>
          </a:bodyPr>
          <a:lstStyle/>
          <a:p>
            <a:r>
              <a:rPr lang="kk-KZ" sz="72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Антон Месмер</a:t>
            </a:r>
            <a:endParaRPr lang="ru-RU" sz="72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729457790"/>
      </p:ext>
    </p:extLst>
  </p:cSld>
  <p:clrMapOvr>
    <a:masterClrMapping/>
  </p:clrMapOvr>
  <mc:AlternateContent xmlns:mc="http://schemas.openxmlformats.org/markup-compatibility/2006">
    <mc:Choice xmlns="" xmlns:p14="http://schemas.microsoft.com/office/powerpoint/2010/main" Requires="p14">
      <p:transition spd="slow" p14:dur="2000">
        <p:checker/>
      </p:transition>
    </mc:Choice>
    <mc:Fallback>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5099"/>
            <a:ext cx="9179166" cy="68657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0" y="116632"/>
            <a:ext cx="9036496" cy="5040560"/>
          </a:xfrm>
        </p:spPr>
        <p:txBody>
          <a:bodyPr/>
          <a:lstStyle/>
          <a:p>
            <a:pPr marL="0" indent="0">
              <a:buNone/>
            </a:pPr>
            <a:r>
              <a:rPr lang="ru-RU" dirty="0" smtClean="0"/>
              <a:t>	</a:t>
            </a:r>
            <a:r>
              <a:rPr lang="ru-RU" b="1"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Калиостроның</a:t>
            </a: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шын</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аты</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Джуаеппа</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Бальзамо</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Жандардың</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насихатымен</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атын</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Калиостро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деп</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өзгертілген</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заты</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 </a:t>
            </a:r>
            <a:r>
              <a:rPr lang="ru-RU" b="1"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итальян</a:t>
            </a:r>
            <a:endPar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748635335"/>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19202"/>
            <a:ext cx="9209987" cy="69381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57200" y="620688"/>
            <a:ext cx="4762872" cy="6048672"/>
          </a:xfrm>
        </p:spPr>
        <p:txBody>
          <a:bodyPr>
            <a:normAutofit/>
          </a:bodyPr>
          <a:lstStyle/>
          <a:p>
            <a:pPr marL="0" indent="0">
              <a:buNone/>
            </a:pPr>
            <a:r>
              <a:rPr lang="ru-RU" dirty="0" smtClean="0"/>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Шәкәрім</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Үш</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анық</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аталатын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философиялық</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трактатын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жазуға</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даярлыкты</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1898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жылдан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бастап</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кірісіп</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отыз</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жылдай</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ізденіп</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жиған-тергенін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өз</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ой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елегінен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өткізіп</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қорытындыны</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1928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жылы</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аяқтаған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болатын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04048" y="751993"/>
            <a:ext cx="3799065" cy="54726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89936542"/>
      </p:ext>
    </p:extLst>
  </p:cSld>
  <p:clrMapOvr>
    <a:masterClrMapping/>
  </p:clrMapOvr>
  <mc:AlternateContent xmlns:mc="http://schemas.openxmlformats.org/markup-compatibility/2006">
    <mc:Choice xmlns="" xmlns:p14="http://schemas.microsoft.com/office/powerpoint/2010/main" Requires="p14">
      <p:transition spd="slow" p14:dur="2000">
        <p14:flip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928992" cy="2342998"/>
          </a:xfrm>
        </p:spPr>
        <p:txBody>
          <a:bodyPr>
            <a:normAutofit/>
          </a:bodyPr>
          <a:lstStyle/>
          <a:p>
            <a:pPr marL="0" indent="0">
              <a:buNone/>
            </a:pP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smtClean="0">
                <a:effectLst>
                  <a:outerShdw blurRad="38100" dist="38100" dir="2700000" algn="tl">
                    <a:srgbClr val="000000">
                      <a:alpha val="43137"/>
                    </a:srgbClr>
                  </a:outerShdw>
                </a:effectLst>
                <a:latin typeface="Times New Roman" pitchFamily="18" charset="0"/>
                <a:cs typeface="Times New Roman" pitchFamily="18" charset="0"/>
              </a:rPr>
              <a:t>Спиритизмді</a:t>
            </a:r>
            <a:r>
              <a:rPr lang="ru-RU" sz="44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ең</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алғаш</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ашқан</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Кетти</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Кипакак</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деген</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 Америка </a:t>
            </a:r>
            <a:r>
              <a:rPr lang="ru-RU" sz="4400" b="1" i="1" dirty="0" err="1">
                <a:effectLst>
                  <a:outerShdw blurRad="38100" dist="38100" dir="2700000" algn="tl">
                    <a:srgbClr val="000000">
                      <a:alpha val="43137"/>
                    </a:srgbClr>
                  </a:outerShdw>
                </a:effectLst>
                <a:latin typeface="Times New Roman" pitchFamily="18" charset="0"/>
                <a:cs typeface="Times New Roman" pitchFamily="18" charset="0"/>
              </a:rPr>
              <a:t>әйелі</a:t>
            </a:r>
            <a:r>
              <a:rPr lang="ru-RU" sz="4400" b="1" i="1" dirty="0">
                <a:effectLst>
                  <a:outerShdw blurRad="38100" dist="38100" dir="2700000" algn="tl">
                    <a:srgbClr val="000000">
                      <a:alpha val="43137"/>
                    </a:srgbClr>
                  </a:outerShdw>
                </a:effectLst>
                <a:latin typeface="Times New Roman" pitchFamily="18" charset="0"/>
                <a:cs typeface="Times New Roman" pitchFamily="18" charset="0"/>
              </a:rPr>
              <a:t>.</a:t>
            </a: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7504" y="2780928"/>
            <a:ext cx="4320480" cy="3240360"/>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540153" y="2780928"/>
            <a:ext cx="4555981" cy="3240360"/>
          </a:xfrm>
          <a:prstGeom prst="rect">
            <a:avLst/>
          </a:prstGeom>
          <a:ln>
            <a:noFill/>
          </a:ln>
          <a:effectLst>
            <a:softEdge rad="112500"/>
          </a:effectLst>
        </p:spPr>
      </p:pic>
    </p:spTree>
    <p:extLst>
      <p:ext uri="{BB962C8B-B14F-4D97-AF65-F5344CB8AC3E}">
        <p14:creationId xmlns="" xmlns:p14="http://schemas.microsoft.com/office/powerpoint/2010/main" val="3612665125"/>
      </p:ext>
    </p:extLst>
  </p:cSld>
  <p:clrMapOvr>
    <a:masterClrMapping/>
  </p:clrMapOvr>
  <mc:AlternateContent xmlns:mc="http://schemas.openxmlformats.org/markup-compatibility/2006">
    <mc:Choice xmlns="" xmlns:p14="http://schemas.microsoft.com/office/powerpoint/2010/main" Requires="p14">
      <p:transition spd="slow" p14:dur="2000">
        <p14:prism isInverted="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Autofit/>
          </a:bodyPr>
          <a:lstStyle/>
          <a:p>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Басқы</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Жаратушыда</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білім</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 бар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ма</a:t>
            </a:r>
            <a:r>
              <a:rPr lang="ru-RU" sz="40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4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r>
              <a:rPr lang="ru-RU" dirty="0" smtClean="0"/>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Біз</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естінің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ақылын,күштінің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қуатын,Ұстаның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шеберлігін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ісінен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танимыз.Менің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ойымша,бүтін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барлықтың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бәрі-біздің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осындай</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болмақ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жолды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салған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түп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Жаратушының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білім,Құдірет</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шеберлігінде</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6646609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014" y="-677"/>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77214" y="260648"/>
            <a:ext cx="8229600" cy="1143000"/>
          </a:xfrm>
        </p:spPr>
        <p:txBody>
          <a:bodyPr>
            <a:normAutofit/>
          </a:bodyPr>
          <a:lstStyle/>
          <a:p>
            <a:r>
              <a:rPr lang="ru-RU" sz="54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Жан </a:t>
            </a:r>
            <a:r>
              <a:rPr lang="ru-RU" sz="5400"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немене</a:t>
            </a:r>
            <a:r>
              <a:rPr lang="ru-RU" sz="54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54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611560" y="1484784"/>
            <a:ext cx="7848872" cy="5040560"/>
          </a:xfrm>
        </p:spPr>
        <p:txBody>
          <a:bodyPr/>
          <a:lstStyle/>
          <a:p>
            <a:pPr marL="0" indent="0">
              <a:buNone/>
            </a:pPr>
            <a:r>
              <a:rPr lang="ru-RU" dirty="0"/>
              <a:t>	</a:t>
            </a:r>
            <a:r>
              <a:rPr lang="ru-RU" b="1" i="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Біз</a:t>
            </a:r>
            <a:r>
              <a:rPr lang="ru-RU"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дененің</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түп</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негізін</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тексергендей</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жанның</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да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түбін</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тексерсек</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жан</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да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дене</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сиякты</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басынан</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бар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болып</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табылады.Дене</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негізін</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тексерушілердің</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СИЛА ВЕЩЕСТВА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қуатты</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дене</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дегендегі</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қуат</a:t>
            </a:r>
            <a:r>
              <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осы-ЖАН.</a:t>
            </a:r>
            <a:endParaRPr lang="ru-RU"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808012315"/>
      </p:ext>
    </p:extLst>
  </p:cSld>
  <p:clrMapOvr>
    <a:masterClrMapping/>
  </p:clrMapOvr>
  <mc:AlternateContent xmlns:mc="http://schemas.openxmlformats.org/markup-compatibility/2006">
    <mc:Choice xmlns="" xmlns:p14="http://schemas.microsoft.com/office/powerpoint/2010/main" Requires="p14">
      <p:transition spd="slow" p14:dur="2000">
        <p14:flythrough/>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5559"/>
            <a:ext cx="9144000" cy="68835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Скругленный прямоугольник 6"/>
          <p:cNvSpPr/>
          <p:nvPr/>
        </p:nvSpPr>
        <p:spPr>
          <a:xfrm>
            <a:off x="5292080" y="4005064"/>
            <a:ext cx="3240360" cy="2016224"/>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Соңғы</a:t>
            </a:r>
            <a:r>
              <a:rPr lang="ru-RU"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өмірде</a:t>
            </a:r>
            <a:r>
              <a:rPr lang="ru-RU"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де </a:t>
            </a:r>
            <a:r>
              <a:rPr lang="ru-RU" sz="40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керек</a:t>
            </a:r>
            <a:endParaRPr lang="ru-RU" sz="40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9" name="Прямая со стрелкой 8"/>
          <p:cNvCxnSpPr>
            <a:stCxn id="4" idx="2"/>
            <a:endCxn id="6" idx="0"/>
          </p:cNvCxnSpPr>
          <p:nvPr/>
        </p:nvCxnSpPr>
        <p:spPr>
          <a:xfrm flipH="1">
            <a:off x="2519772" y="3119264"/>
            <a:ext cx="2244655" cy="885800"/>
          </a:xfrm>
          <a:prstGeom prst="straightConnector1">
            <a:avLst/>
          </a:prstGeom>
          <a:ln w="76200">
            <a:tailEnd type="arrow"/>
          </a:ln>
        </p:spPr>
        <p:style>
          <a:lnRef idx="3">
            <a:schemeClr val="dk1"/>
          </a:lnRef>
          <a:fillRef idx="0">
            <a:schemeClr val="dk1"/>
          </a:fillRef>
          <a:effectRef idx="2">
            <a:schemeClr val="dk1"/>
          </a:effectRef>
          <a:fontRef idx="minor">
            <a:schemeClr val="tx1"/>
          </a:fontRef>
        </p:style>
      </p:cxnSp>
      <p:sp>
        <p:nvSpPr>
          <p:cNvPr id="6" name="Скругленный прямоугольник 5"/>
          <p:cNvSpPr/>
          <p:nvPr/>
        </p:nvSpPr>
        <p:spPr>
          <a:xfrm>
            <a:off x="971600" y="4005064"/>
            <a:ext cx="3096344" cy="21602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осы </a:t>
            </a:r>
            <a:r>
              <a:rPr lang="ru-RU" sz="44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өмірде</a:t>
            </a:r>
            <a:r>
              <a:rPr lang="ru-RU" sz="44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де </a:t>
            </a:r>
            <a:r>
              <a:rPr lang="ru-RU" sz="44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керек</a:t>
            </a:r>
            <a:endParaRPr lang="ru-RU" sz="4400" dirty="0">
              <a:solidFill>
                <a:schemeClr val="tx1"/>
              </a:solidFill>
            </a:endParaRPr>
          </a:p>
        </p:txBody>
      </p:sp>
      <p:cxnSp>
        <p:nvCxnSpPr>
          <p:cNvPr id="11" name="Прямая со стрелкой 10"/>
          <p:cNvCxnSpPr>
            <a:stCxn id="4" idx="2"/>
            <a:endCxn id="7" idx="0"/>
          </p:cNvCxnSpPr>
          <p:nvPr/>
        </p:nvCxnSpPr>
        <p:spPr>
          <a:xfrm>
            <a:off x="4764427" y="3119264"/>
            <a:ext cx="2147833" cy="885800"/>
          </a:xfrm>
          <a:prstGeom prst="straightConnector1">
            <a:avLst/>
          </a:prstGeom>
          <a:ln w="762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179512" y="1196752"/>
            <a:ext cx="8003232" cy="748679"/>
          </a:xfrm>
        </p:spPr>
        <p:txBody>
          <a:bodyPr/>
          <a:lstStyle/>
          <a:p>
            <a:pPr marL="0" indent="0">
              <a:buNone/>
            </a:pPr>
            <a:r>
              <a:rPr lang="ru-RU" dirty="0" smtClean="0"/>
              <a:t>	</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Совесть -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Жанның</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тілегі</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Заголовок 1"/>
          <p:cNvSpPr>
            <a:spLocks noGrp="1"/>
          </p:cNvSpPr>
          <p:nvPr>
            <p:ph type="title"/>
          </p:nvPr>
        </p:nvSpPr>
        <p:spPr>
          <a:xfrm>
            <a:off x="395536" y="21162"/>
            <a:ext cx="8229600" cy="1143000"/>
          </a:xfrm>
        </p:spPr>
        <p:txBody>
          <a:bodyPr>
            <a:normAutofit/>
          </a:bodyPr>
          <a:lstStyle/>
          <a:p>
            <a:r>
              <a:rPr lang="ru-RU" sz="4800" b="1" i="1" dirty="0" err="1" smtClean="0">
                <a:effectLst>
                  <a:outerShdw blurRad="38100" dist="38100" dir="2700000" algn="tl">
                    <a:srgbClr val="000000">
                      <a:alpha val="43137"/>
                    </a:srgbClr>
                  </a:outerShdw>
                </a:effectLst>
                <a:latin typeface="Times New Roman" pitchFamily="18" charset="0"/>
                <a:cs typeface="Times New Roman" pitchFamily="18" charset="0"/>
              </a:rPr>
              <a:t>Ұждан</a:t>
            </a:r>
            <a:r>
              <a:rPr lang="ru-RU" sz="4800" b="1" i="1" dirty="0" smtClean="0">
                <a:effectLst>
                  <a:outerShdw blurRad="38100" dist="38100" dir="2700000" algn="tl">
                    <a:srgbClr val="000000">
                      <a:alpha val="43137"/>
                    </a:srgbClr>
                  </a:outerShdw>
                </a:effectLst>
                <a:latin typeface="Times New Roman" pitchFamily="18" charset="0"/>
                <a:cs typeface="Times New Roman" pitchFamily="18" charset="0"/>
              </a:rPr>
              <a:t> - Совесть</a:t>
            </a:r>
            <a:endParaRPr lang="ru-RU" sz="48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Скругленный прямоугольник 3"/>
          <p:cNvSpPr/>
          <p:nvPr/>
        </p:nvSpPr>
        <p:spPr>
          <a:xfrm>
            <a:off x="2100131" y="1916832"/>
            <a:ext cx="5328592" cy="1202432"/>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i="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Ұждан</a:t>
            </a:r>
            <a:endParaRPr lang="ru-RU" sz="3600" dirty="0">
              <a:solidFill>
                <a:schemeClr val="tx1"/>
              </a:solidFill>
            </a:endParaRPr>
          </a:p>
        </p:txBody>
      </p:sp>
    </p:spTree>
    <p:extLst>
      <p:ext uri="{BB962C8B-B14F-4D97-AF65-F5344CB8AC3E}">
        <p14:creationId xmlns="" xmlns:p14="http://schemas.microsoft.com/office/powerpoint/2010/main" val="1892656641"/>
      </p:ext>
    </p:extLst>
  </p:cSld>
  <p:clrMapOvr>
    <a:masterClrMapping/>
  </p:clrMapOvr>
  <mc:AlternateContent xmlns:mc="http://schemas.openxmlformats.org/markup-compatibility/2006">
    <mc:Choice xmlns="" xmlns:p14="http://schemas.microsoft.com/office/powerpoint/2010/main" Requires="p14">
      <p:transition spd="slow" p14:dur="2000">
        <p14:window dir="ver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1399"/>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79512" y="332656"/>
            <a:ext cx="8784976" cy="6120680"/>
          </a:xfrm>
        </p:spPr>
        <p:txBody>
          <a:bodyPr>
            <a:normAutofit lnSpcReduction="10000"/>
          </a:bodyPr>
          <a:lstStyle/>
          <a:p>
            <a:pPr marL="0" indent="0">
              <a:buNone/>
            </a:pP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адамның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рухани</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өсуіне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мықты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тірек</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болатын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үш</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анықты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атайды</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a:t>
            </a:r>
          </a:p>
          <a:p>
            <a:pPr marL="0" indent="0">
              <a:buNone/>
            </a:pP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Бірінші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мәңгі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өзгерістегі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барлығына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себепші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жаратушы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ие</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Екіншісі</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бұл</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жаратушы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барлық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тірі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мен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тірі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емеске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береді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адам</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өлген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соң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одан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әрі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тазарып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жоғарылайды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өздігінен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өмір</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сүреді</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Үшіншісі</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жанның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жоғарылап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тазаруы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үшін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адам</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ұжданға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сай</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арлы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өмір</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сүруі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керек</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Шәкәрім</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адамдарды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осыған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шақырады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 xmlns:p14="http://schemas.microsoft.com/office/powerpoint/2010/main" val="1983779323"/>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889" y="0"/>
            <a:ext cx="9159889" cy="68962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49255" y="2876635"/>
            <a:ext cx="8229600" cy="1143000"/>
          </a:xfrm>
        </p:spPr>
        <p:txBody>
          <a:bodyPr>
            <a:noAutofit/>
          </a:bodyPr>
          <a:lstStyle/>
          <a:p>
            <a:r>
              <a:rPr lang="kk-KZ" sz="7200" b="1" i="1" dirty="0" smtClean="0">
                <a:effectLst>
                  <a:outerShdw blurRad="38100" dist="38100" dir="2700000" algn="tl">
                    <a:srgbClr val="000000">
                      <a:alpha val="43137"/>
                    </a:srgbClr>
                  </a:outerShdw>
                </a:effectLst>
                <a:latin typeface="Times New Roman" pitchFamily="18" charset="0"/>
                <a:cs typeface="Times New Roman" pitchFamily="18" charset="0"/>
              </a:rPr>
              <a:t>Назарларыңызға рахмет!</a:t>
            </a:r>
            <a:endParaRPr lang="ru-RU" sz="7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554953431"/>
      </p:ext>
    </p:extLst>
  </p:cSld>
  <p:clrMapOvr>
    <a:masterClrMapping/>
  </p:clrMapOvr>
  <mc:AlternateContent xmlns:mc="http://schemas.openxmlformats.org/markup-compatibility/2006">
    <mc:Choice xmlns="" xmlns:p14="http://schemas.microsoft.com/office/powerpoint/2010/main" Requires="p14">
      <p:transition spd="slow" p14:dur="2000">
        <p14:prism isContent="1"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01"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52399" y="332656"/>
            <a:ext cx="8229600" cy="4824536"/>
          </a:xfrm>
        </p:spPr>
        <p:txBody>
          <a:bodyPr>
            <a:normAutofit fontScale="92500" lnSpcReduction="10000"/>
          </a:bodyPr>
          <a:lstStyle/>
          <a:p>
            <a:pPr marL="0" indent="0">
              <a:buNone/>
            </a:pPr>
            <a:r>
              <a:rPr lang="ru-RU" dirty="0" smtClean="0"/>
              <a:t>	</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Үш</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анық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қазақ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халқының</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тарихи</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тағдырына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үлкен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өзгеріс</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әкелген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жылдары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жазылған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Бірінші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орыс</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революциясы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бірінші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дүниежүзілік</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соғыс</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ақпан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қазан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революциялары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және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тағы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да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басқа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оқиғалар</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қазақ</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жеріне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әсерін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тигізді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Осы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жағдайлар</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Шәкәрімді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немқұрайлы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тыныштыққа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қалдыра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алмайды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Халқы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туралы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толғаным</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болашағы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ойшылды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қиналдырып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осы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тоқыраудан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шығу</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жолына</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арнап</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жазылған</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 xmlns:p14="http://schemas.microsoft.com/office/powerpoint/2010/main" val="3701668630"/>
      </p:ext>
    </p:extLst>
  </p:cSld>
  <p:clrMapOvr>
    <a:masterClrMapping/>
  </p:clrMapOvr>
  <mc:AlternateContent xmlns:mc="http://schemas.openxmlformats.org/markup-compatibility/2006">
    <mc:Choice xmlns="" xmlns:p14="http://schemas.microsoft.com/office/powerpoint/2010/main" Requires="p14">
      <p:transition spd="slow" p14:dur="2000">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141" y="0"/>
            <a:ext cx="9159385"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851920" y="260648"/>
            <a:ext cx="5112568" cy="6336704"/>
          </a:xfrm>
        </p:spPr>
        <p:txBody>
          <a:bodyPr>
            <a:normAutofit fontScale="92500" lnSpcReduction="10000"/>
          </a:bodyPr>
          <a:lstStyle/>
          <a:p>
            <a:pPr marL="0" indent="0">
              <a:buNone/>
            </a:pPr>
            <a:r>
              <a:rPr lang="kk-KZ"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Үш анық бұл Шәкәрім Құдайбекрдіұлының философиялық трактаты болып табылады. Шәкәрімнің қазақ философиясына әкелген концепциясы, Шәкәрімнің діннің жеке тұжырыцмдарынан туындаған «Үш анығының» барын танытады. Бұл үш анық Шәкәрім өзі қол жеткізген анықтар.</a:t>
            </a:r>
          </a:p>
          <a:p>
            <a:pPr marL="0" indent="0">
              <a:buNone/>
            </a:pPr>
            <a:r>
              <a:rPr lang="kk-KZ"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159623862"/>
      </p:ext>
    </p:extLst>
  </p:cSld>
  <p:clrMapOvr>
    <a:masterClrMapping/>
  </p:clrMapOvr>
  <mc:AlternateContent xmlns:mc="http://schemas.openxmlformats.org/markup-compatibility/2006">
    <mc:Choice xmlns="" xmlns:p14="http://schemas.microsoft.com/office/powerpoint/2010/main" Requires="p14">
      <p:transition spd="slow" p14:dur="2000">
        <p14:prism isContent="1" isInverted="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9277"/>
            <a:ext cx="9144000" cy="68872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861932" y="692696"/>
            <a:ext cx="7632848" cy="1224136"/>
          </a:xfrm>
          <a:prstGeom prst="round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i="1" dirty="0" smtClean="0">
                <a:ln>
                  <a:solidFill>
                    <a:schemeClr val="tx1"/>
                  </a:solid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Осы үш анықтың негізінде келіп Шәкәрімнің көрсеткен ар ілімі қалыптасады. Үш анықтың</a:t>
            </a:r>
            <a:r>
              <a:rPr lang="kk-KZ" sz="2400" b="1" i="1" dirty="0">
                <a:ln>
                  <a:solidFill>
                    <a:schemeClr val="tx1"/>
                  </a:solid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2400" b="1" i="1" dirty="0">
              <a:ln>
                <a:solidFill>
                  <a:schemeClr val="tx1"/>
                </a:solid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Скругленный прямоугольник 6"/>
          <p:cNvSpPr/>
          <p:nvPr/>
        </p:nvSpPr>
        <p:spPr>
          <a:xfrm>
            <a:off x="6156176" y="3299524"/>
            <a:ext cx="2304256" cy="2736304"/>
          </a:xfrm>
          <a:prstGeom prst="round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Ар-ождан</a:t>
            </a:r>
            <a:endParaRPr lang="ru-RU" sz="44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6" name="Прямая со стрелкой 15"/>
          <p:cNvCxnSpPr>
            <a:stCxn id="4" idx="2"/>
            <a:endCxn id="7" idx="0"/>
          </p:cNvCxnSpPr>
          <p:nvPr/>
        </p:nvCxnSpPr>
        <p:spPr>
          <a:xfrm>
            <a:off x="4678356" y="1916832"/>
            <a:ext cx="2629948" cy="1382692"/>
          </a:xfrm>
          <a:prstGeom prst="straightConnector1">
            <a:avLst/>
          </a:prstGeom>
          <a:ln w="76200">
            <a:solidFill>
              <a:schemeClr val="accent2">
                <a:lumMod val="5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11" name="Прямая со стрелкой 10"/>
          <p:cNvCxnSpPr>
            <a:stCxn id="4" idx="2"/>
            <a:endCxn id="6" idx="0"/>
          </p:cNvCxnSpPr>
          <p:nvPr/>
        </p:nvCxnSpPr>
        <p:spPr>
          <a:xfrm flipH="1">
            <a:off x="4644008" y="1916832"/>
            <a:ext cx="34348" cy="1387897"/>
          </a:xfrm>
          <a:prstGeom prst="straightConnector1">
            <a:avLst/>
          </a:prstGeom>
          <a:ln w="76200">
            <a:solidFill>
              <a:schemeClr val="accent2">
                <a:lumMod val="50000"/>
              </a:schemeClr>
            </a:solidFill>
            <a:tailEnd type="arrow"/>
          </a:ln>
        </p:spPr>
        <p:style>
          <a:lnRef idx="3">
            <a:schemeClr val="accent1"/>
          </a:lnRef>
          <a:fillRef idx="0">
            <a:schemeClr val="accent1"/>
          </a:fillRef>
          <a:effectRef idx="2">
            <a:schemeClr val="accent1"/>
          </a:effectRef>
          <a:fontRef idx="minor">
            <a:schemeClr val="tx1"/>
          </a:fontRef>
        </p:style>
      </p:cxnSp>
      <p:sp>
        <p:nvSpPr>
          <p:cNvPr id="6" name="Скругленный прямоугольник 5"/>
          <p:cNvSpPr/>
          <p:nvPr/>
        </p:nvSpPr>
        <p:spPr>
          <a:xfrm>
            <a:off x="3491880" y="3304729"/>
            <a:ext cx="2304256" cy="2736304"/>
          </a:xfrm>
          <a:prstGeom prst="round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Діннің берген аяндары</a:t>
            </a:r>
            <a:endParaRPr lang="ru-RU" sz="36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3" name="Прямая со стрелкой 12"/>
          <p:cNvCxnSpPr>
            <a:stCxn id="4" idx="2"/>
            <a:endCxn id="5" idx="0"/>
          </p:cNvCxnSpPr>
          <p:nvPr/>
        </p:nvCxnSpPr>
        <p:spPr>
          <a:xfrm flipH="1">
            <a:off x="1979712" y="1916832"/>
            <a:ext cx="2698644" cy="1382692"/>
          </a:xfrm>
          <a:prstGeom prst="straightConnector1">
            <a:avLst/>
          </a:prstGeom>
          <a:ln w="76200">
            <a:solidFill>
              <a:schemeClr val="accent2">
                <a:lumMod val="50000"/>
              </a:schemeClr>
            </a:solidFill>
            <a:tailEnd type="arrow"/>
          </a:ln>
        </p:spPr>
        <p:style>
          <a:lnRef idx="3">
            <a:schemeClr val="accent2"/>
          </a:lnRef>
          <a:fillRef idx="0">
            <a:schemeClr val="accent2"/>
          </a:fillRef>
          <a:effectRef idx="2">
            <a:schemeClr val="accent2"/>
          </a:effectRef>
          <a:fontRef idx="minor">
            <a:schemeClr val="tx1"/>
          </a:fontRef>
        </p:style>
      </p:cxnSp>
      <p:sp>
        <p:nvSpPr>
          <p:cNvPr id="5" name="Скругленный прямоугольник 4"/>
          <p:cNvSpPr/>
          <p:nvPr/>
        </p:nvSpPr>
        <p:spPr>
          <a:xfrm>
            <a:off x="827584" y="3299524"/>
            <a:ext cx="2304256" cy="2736304"/>
          </a:xfrm>
          <a:prstGeom prst="round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Ғылымдағы ақиқат</a:t>
            </a:r>
            <a:endParaRPr lang="ru-RU" sz="28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363247957"/>
      </p:ext>
    </p:extLst>
  </p:cSld>
  <p:clrMapOvr>
    <a:masterClrMapping/>
  </p:clrMapOvr>
  <mc:AlternateContent xmlns:mc="http://schemas.openxmlformats.org/markup-compatibility/2006">
    <mc:Choice xmlns="" xmlns:p14="http://schemas.microsoft.com/office/powerpoint/2010/main" Requires="p14">
      <p:transition spd="slow" p14:dur="2000">
        <p14:glitter pattern="hexago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046" y="0"/>
            <a:ext cx="9132953" cy="68725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79512" y="188640"/>
            <a:ext cx="8856984" cy="6480720"/>
          </a:xfrm>
        </p:spPr>
        <p:txBody>
          <a:bodyPr/>
          <a:lstStyle/>
          <a:p>
            <a:pPr marL="0" indent="0">
              <a:buNone/>
            </a:pPr>
            <a:r>
              <a:rPr lang="ru-RU" dirty="0" smtClean="0"/>
              <a:t>	</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Адам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ақиқатты</a:t>
            </a:r>
            <a:r>
              <a:rPr lang="ru-RU" b="1" i="1" dirty="0">
                <a:effectLst>
                  <a:outerShdw blurRad="38100" dist="38100" dir="2700000" algn="tl">
                    <a:srgbClr val="000000">
                      <a:alpha val="43137"/>
                    </a:srgbClr>
                  </a:outerShdw>
                </a:effectLst>
                <a:latin typeface="Times New Roman" pitchFamily="18" charset="0"/>
                <a:cs typeface="Times New Roman" pitchFamily="18" charset="0"/>
              </a:rPr>
              <a:t> бас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көзімен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көрмейді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Ақыл</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көзімен</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көреді.Екі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өмірде</a:t>
            </a:r>
            <a:r>
              <a:rPr lang="ru-RU" b="1" i="1" dirty="0">
                <a:effectLst>
                  <a:outerShdw blurRad="38100" dist="38100" dir="2700000" algn="tl">
                    <a:srgbClr val="000000">
                      <a:alpha val="43137"/>
                    </a:srgbClr>
                  </a:outerShdw>
                </a:effectLst>
                <a:latin typeface="Times New Roman" pitchFamily="18" charset="0"/>
                <a:cs typeface="Times New Roman" pitchFamily="18" charset="0"/>
              </a:rPr>
              <a:t> де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керекті</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r>
              <a:rPr lang="ru-RU" b="1" i="1" dirty="0" err="1">
                <a:effectLst>
                  <a:outerShdw blurRad="38100" dist="38100" dir="2700000" algn="tl">
                    <a:srgbClr val="000000">
                      <a:alpha val="43137"/>
                    </a:srgbClr>
                  </a:outerShdw>
                </a:effectLst>
                <a:latin typeface="Times New Roman" pitchFamily="18" charset="0"/>
                <a:cs typeface="Times New Roman" pitchFamily="18" charset="0"/>
              </a:rPr>
              <a:t>іс</a:t>
            </a:r>
            <a:r>
              <a:rPr lang="ru-RU" b="1" i="1" dirty="0">
                <a:effectLst>
                  <a:outerShdw blurRad="38100" dist="38100" dir="2700000" algn="tl">
                    <a:srgbClr val="000000">
                      <a:alpha val="43137"/>
                    </a:srgbClr>
                  </a:outerShdw>
                </a:effectLst>
                <a:latin typeface="Times New Roman" pitchFamily="18" charset="0"/>
                <a:cs typeface="Times New Roman" pitchFamily="18" charset="0"/>
              </a:rPr>
              <a:t>---</a:t>
            </a:r>
            <a:r>
              <a:rPr lang="ru-RU" b="1" i="1" dirty="0" err="1" smtClean="0">
                <a:effectLst>
                  <a:outerShdw blurRad="38100" dist="38100" dir="2700000" algn="tl">
                    <a:srgbClr val="000000">
                      <a:alpha val="43137"/>
                    </a:srgbClr>
                  </a:outerShdw>
                </a:effectLst>
                <a:latin typeface="Times New Roman" pitchFamily="18" charset="0"/>
                <a:cs typeface="Times New Roman" pitchFamily="18" charset="0"/>
              </a:rPr>
              <a:t>ұждан</a:t>
            </a: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b="1" i="1" dirty="0">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7" name="Скругленный прямоугольник 6"/>
          <p:cNvSpPr/>
          <p:nvPr/>
        </p:nvSpPr>
        <p:spPr>
          <a:xfrm>
            <a:off x="6211214" y="4343942"/>
            <a:ext cx="2664296" cy="21602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i="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Мейірім</a:t>
            </a:r>
            <a:endParaRPr lang="ru-RU"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4" name="Прямая со стрелкой 13"/>
          <p:cNvCxnSpPr>
            <a:stCxn id="4" idx="2"/>
            <a:endCxn id="7" idx="0"/>
          </p:cNvCxnSpPr>
          <p:nvPr/>
        </p:nvCxnSpPr>
        <p:spPr>
          <a:xfrm>
            <a:off x="4590054" y="3140968"/>
            <a:ext cx="2953308" cy="1202974"/>
          </a:xfrm>
          <a:prstGeom prst="straightConnector1">
            <a:avLst/>
          </a:prstGeom>
          <a:ln w="76200">
            <a:solidFill>
              <a:schemeClr val="tx1"/>
            </a:solidFill>
            <a:tailEnd type="arrow"/>
          </a:ln>
        </p:spPr>
        <p:style>
          <a:lnRef idx="3">
            <a:schemeClr val="accent1"/>
          </a:lnRef>
          <a:fillRef idx="0">
            <a:schemeClr val="accent1"/>
          </a:fillRef>
          <a:effectRef idx="2">
            <a:schemeClr val="accent1"/>
          </a:effectRef>
          <a:fontRef idx="minor">
            <a:schemeClr val="tx1"/>
          </a:fontRef>
        </p:style>
      </p:cxnSp>
      <p:sp>
        <p:nvSpPr>
          <p:cNvPr id="4" name="Скругленный прямоугольник 3"/>
          <p:cNvSpPr/>
          <p:nvPr/>
        </p:nvSpPr>
        <p:spPr>
          <a:xfrm>
            <a:off x="2645838" y="1772816"/>
            <a:ext cx="3888432" cy="1368152"/>
          </a:xfrm>
          <a:prstGeom prst="roundRect">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r>
              <a:rPr lang="ru-RU" sz="4800" b="1" i="1" dirty="0">
                <a:effectLst>
                  <a:outerShdw blurRad="38100" dist="38100" dir="2700000" algn="tl">
                    <a:srgbClr val="000000">
                      <a:alpha val="43137"/>
                    </a:srgbClr>
                  </a:outerShdw>
                </a:effectLst>
                <a:latin typeface="Times New Roman" pitchFamily="18" charset="0"/>
                <a:cs typeface="Times New Roman" pitchFamily="18" charset="0"/>
              </a:rPr>
              <a:t>ҰЖДАН</a:t>
            </a:r>
            <a:endParaRPr lang="ru-RU" sz="48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2" name="Прямая со стрелкой 11"/>
          <p:cNvCxnSpPr>
            <a:stCxn id="4" idx="2"/>
            <a:endCxn id="6" idx="0"/>
          </p:cNvCxnSpPr>
          <p:nvPr/>
        </p:nvCxnSpPr>
        <p:spPr>
          <a:xfrm>
            <a:off x="4590054" y="3140968"/>
            <a:ext cx="0" cy="1202974"/>
          </a:xfrm>
          <a:prstGeom prst="straightConnector1">
            <a:avLst/>
          </a:prstGeom>
          <a:ln w="76200">
            <a:solidFill>
              <a:schemeClr val="tx1"/>
            </a:solidFill>
            <a:tailEnd type="arrow"/>
          </a:ln>
        </p:spPr>
        <p:style>
          <a:lnRef idx="3">
            <a:schemeClr val="accent1"/>
          </a:lnRef>
          <a:fillRef idx="0">
            <a:schemeClr val="accent1"/>
          </a:fillRef>
          <a:effectRef idx="2">
            <a:schemeClr val="accent1"/>
          </a:effectRef>
          <a:fontRef idx="minor">
            <a:schemeClr val="tx1"/>
          </a:fontRef>
        </p:style>
      </p:cxnSp>
      <p:cxnSp>
        <p:nvCxnSpPr>
          <p:cNvPr id="9" name="Прямая со стрелкой 8"/>
          <p:cNvCxnSpPr/>
          <p:nvPr/>
        </p:nvCxnSpPr>
        <p:spPr>
          <a:xfrm flipH="1">
            <a:off x="1691680" y="3140968"/>
            <a:ext cx="2898374" cy="1202974"/>
          </a:xfrm>
          <a:prstGeom prst="straightConnector1">
            <a:avLst/>
          </a:prstGeom>
          <a:ln w="76200">
            <a:solidFill>
              <a:schemeClr val="tx1"/>
            </a:solidFill>
            <a:tailEnd type="arrow"/>
          </a:ln>
        </p:spPr>
        <p:style>
          <a:lnRef idx="3">
            <a:schemeClr val="accent1"/>
          </a:lnRef>
          <a:fillRef idx="0">
            <a:schemeClr val="accent1"/>
          </a:fillRef>
          <a:effectRef idx="2">
            <a:schemeClr val="accent1"/>
          </a:effectRef>
          <a:fontRef idx="minor">
            <a:schemeClr val="tx1"/>
          </a:fontRef>
        </p:style>
      </p:cxnSp>
      <p:sp>
        <p:nvSpPr>
          <p:cNvPr id="6" name="Скругленный прямоугольник 5"/>
          <p:cNvSpPr/>
          <p:nvPr/>
        </p:nvSpPr>
        <p:spPr>
          <a:xfrm>
            <a:off x="3257906" y="4343942"/>
            <a:ext cx="2664296" cy="21602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i="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Әділет</a:t>
            </a:r>
            <a:endParaRPr lang="ru-RU"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Скругленный прямоугольник 4"/>
          <p:cNvSpPr/>
          <p:nvPr/>
        </p:nvSpPr>
        <p:spPr>
          <a:xfrm>
            <a:off x="251520" y="4365848"/>
            <a:ext cx="2664296" cy="21602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i="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Ынсап</a:t>
            </a:r>
            <a:endParaRPr lang="ru-RU"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94330347"/>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74638"/>
            <a:ext cx="8229600" cy="1570186"/>
          </a:xfrm>
        </p:spPr>
        <p:txBody>
          <a:bodyPr>
            <a:noAutofit/>
          </a:bodyPr>
          <a:lstStyle/>
          <a:p>
            <a:r>
              <a:rPr lang="ru-RU" sz="4800" b="1" i="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ЕКІ ЖОЛДЫҢ ТҮБІ ҚАЙДАН ШЫҚҚАН</a:t>
            </a:r>
          </a:p>
        </p:txBody>
      </p:sp>
    </p:spTree>
    <p:extLst>
      <p:ext uri="{BB962C8B-B14F-4D97-AF65-F5344CB8AC3E}">
        <p14:creationId xmlns="" xmlns:p14="http://schemas.microsoft.com/office/powerpoint/2010/main" val="3596562895"/>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8318"/>
            <a:ext cx="9155089" cy="68663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539552" y="1196752"/>
            <a:ext cx="8352928" cy="4093915"/>
          </a:xfrm>
        </p:spPr>
        <p:txBody>
          <a:bodyPr/>
          <a:lstStyle/>
          <a:p>
            <a:pPr marL="0" indent="0">
              <a:buNone/>
            </a:pPr>
            <a:r>
              <a:rPr lang="ru-RU" dirty="0" smtClean="0">
                <a:latin typeface="Times New Roman" pitchFamily="18" charset="0"/>
                <a:cs typeface="Times New Roman" pitchFamily="18" charset="0"/>
              </a:rPr>
              <a:t>	</a:t>
            </a:r>
            <a:r>
              <a:rPr lang="ru-RU" sz="4000" b="1" i="1" dirty="0" err="1" smtClean="0">
                <a:effectLst>
                  <a:outerShdw blurRad="38100" dist="38100" dir="2700000" algn="tl">
                    <a:srgbClr val="000000">
                      <a:alpha val="43137"/>
                    </a:srgbClr>
                  </a:outerShdw>
                </a:effectLst>
                <a:latin typeface="Times New Roman" pitchFamily="18" charset="0"/>
                <a:cs typeface="Times New Roman" pitchFamily="18" charset="0"/>
              </a:rPr>
              <a:t>Еск</a:t>
            </a:r>
            <a:r>
              <a:rPr lang="kk-KZ" sz="4000" b="1" i="1" dirty="0" smtClean="0">
                <a:effectLst>
                  <a:outerShdw blurRad="38100" dist="38100" dir="2700000" algn="tl">
                    <a:srgbClr val="000000">
                      <a:alpha val="43137"/>
                    </a:srgbClr>
                  </a:outerShdw>
                </a:effectLst>
                <a:latin typeface="Times New Roman" pitchFamily="18" charset="0"/>
                <a:cs typeface="Times New Roman" pitchFamily="18" charset="0"/>
              </a:rPr>
              <a:t>і заманның білімдері әр нәрсенің түпкі негізі неден жаратылғанын тексеріп, тамам нәрсенің түп негізі төрт нәрсе деп білген. Ол – от, су, ауа, топырақ.</a:t>
            </a:r>
            <a:endParaRPr lang="ru-RU" sz="40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78417090"/>
      </p:ext>
    </p:extLst>
  </p:cSld>
  <p:clrMapOvr>
    <a:masterClrMapping/>
  </p:clrMapOvr>
  <mc:AlternateContent xmlns:mc="http://schemas.openxmlformats.org/markup-compatibility/2006">
    <mc:Choice xmlns="" xmlns:p14="http://schemas.microsoft.com/office/powerpoint/2010/main" Requires="p14">
      <p:transition spd="slow" p14:dur="2000">
        <p14:flip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138" y="0"/>
            <a:ext cx="9168138"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95536" y="404664"/>
            <a:ext cx="8424936" cy="5904656"/>
          </a:xfrm>
        </p:spPr>
        <p:txBody>
          <a:bodyPr>
            <a:normAutofit/>
          </a:bodyPr>
          <a:lstStyle/>
          <a:p>
            <a:pPr marL="0" indent="0">
              <a:buNone/>
            </a:pPr>
            <a:r>
              <a:rPr lang="kk-KZ" dirty="0" smtClean="0"/>
              <a:t>	</a:t>
            </a:r>
            <a:r>
              <a:rPr lang="kk-KZ" sz="3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Сол </a:t>
            </a:r>
            <a:r>
              <a:rPr lang="kk-KZ" sz="3600" b="1" i="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бөлінуге келмейтін Түн </a:t>
            </a:r>
            <a:r>
              <a:rPr lang="kk-KZ" sz="3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негіздердің атын европаша атом деп атап, арабша мадда немесе әсер деп атаған. Қазақша аты жоқ болған соң кітапта біз оны атом, мадда деп атаймыз. Сөйтіп, барша нәрсе сол сексен шамалы атомдардың бір-біріне қосылғандығынан дене жасап, әлденеше түрге түсіп,бір-бірінен өршіп,жаралып жатқанын тапқан.</a:t>
            </a:r>
            <a:endParaRPr lang="ru-RU" sz="3600"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887361897"/>
      </p:ext>
    </p:extLst>
  </p:cSld>
  <p:clrMapOvr>
    <a:masterClrMapping/>
  </p:clrMapOvr>
  <mc:AlternateContent xmlns:mc="http://schemas.openxmlformats.org/markup-compatibility/2006">
    <mc:Choice xmlns="" xmlns:p14="http://schemas.microsoft.com/office/powerpoint/2010/main" Requires="p14">
      <p:transition spd="slow" p14:dur="2000">
        <p14:prism isInverted="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102</Words>
  <Application>Microsoft Office PowerPoint</Application>
  <PresentationFormat>Экран (4:3)</PresentationFormat>
  <Paragraphs>58</Paragraphs>
  <Slides>25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Шәкәрім Құдайбердіұлы  «Үш анық»</vt:lpstr>
      <vt:lpstr>Слайд 2</vt:lpstr>
      <vt:lpstr>Слайд 3</vt:lpstr>
      <vt:lpstr>Слайд 4</vt:lpstr>
      <vt:lpstr>Слайд 5</vt:lpstr>
      <vt:lpstr>Слайд 6</vt:lpstr>
      <vt:lpstr>ЕКІ ЖОЛДЫҢ ТҮБІ ҚАЙДАН ШЫҚҚАН</vt:lpstr>
      <vt:lpstr>Слайд 8</vt:lpstr>
      <vt:lpstr>Слайд 9</vt:lpstr>
      <vt:lpstr>Слайд 10</vt:lpstr>
      <vt:lpstr>Қайта айналыс жолы(І дәлел)</vt:lpstr>
      <vt:lpstr>Жаратылыс жолы(ІІ дәлел)</vt:lpstr>
      <vt:lpstr>Тұқымдастық жолы (ІІІ дәлел) </vt:lpstr>
      <vt:lpstr>Дене сезімі (IVдәлел)</vt:lpstr>
      <vt:lpstr>Əртүрлілік</vt:lpstr>
      <vt:lpstr>Метафизика</vt:lpstr>
      <vt:lpstr>Жан мен рух</vt:lpstr>
      <vt:lpstr>Антон Месмер</vt:lpstr>
      <vt:lpstr>Слайд 19</vt:lpstr>
      <vt:lpstr>Слайд 20</vt:lpstr>
      <vt:lpstr>Басқы Жаратушыда білім бар ма?</vt:lpstr>
      <vt:lpstr>Жан немене?</vt:lpstr>
      <vt:lpstr>Ұждан - Совесть</vt:lpstr>
      <vt:lpstr>Слайд 24</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Шәкәрім Құдайбердіұлы  «Үш анық»</dc:title>
  <dc:creator>Айсулу</dc:creator>
  <cp:lastModifiedBy>Нурсулу</cp:lastModifiedBy>
  <cp:revision>16</cp:revision>
  <dcterms:created xsi:type="dcterms:W3CDTF">2017-12-06T03:43:37Z</dcterms:created>
  <dcterms:modified xsi:type="dcterms:W3CDTF">2020-03-11T17:36:11Z</dcterms:modified>
</cp:coreProperties>
</file>